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6545" y="2755255"/>
            <a:ext cx="42474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Chapter 5 from page 89 to the end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Keeping student on Task</a:t>
            </a:r>
            <a:endParaRPr kumimoji="0" lang="en-US" altLang="ko-K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3751" y="555526"/>
            <a:ext cx="42474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b="1" dirty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Diyala University</a:t>
            </a:r>
          </a:p>
          <a:p>
            <a:r>
              <a:rPr lang="en-US" altLang="ko-KR" b="1" dirty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College of Education</a:t>
            </a:r>
          </a:p>
          <a:p>
            <a:r>
              <a:rPr lang="en-US" altLang="ko-KR" b="1" dirty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Department of English</a:t>
            </a:r>
          </a:p>
          <a:p>
            <a:r>
              <a:rPr lang="en-US" altLang="ko-KR" b="1" dirty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Asst.Inst Eman Ahmed Hasson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84368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4"/>
          <p:cNvSpPr>
            <a:spLocks noGrp="1"/>
          </p:cNvSpPr>
          <p:nvPr>
            <p:ph idx="10"/>
          </p:nvPr>
        </p:nvSpPr>
        <p:spPr>
          <a:xfrm>
            <a:off x="1907704" y="627534"/>
            <a:ext cx="6912768" cy="2995737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Times New Roman" pitchFamily="18" charset="0"/>
                <a:ea typeface="Calibri"/>
                <a:cs typeface="Times New Roman" pitchFamily="18" charset="0"/>
              </a:rPr>
              <a:t>2-The how do I get student use English in classroom problem?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Teachers have tried a number of things. Some put up signs that say ‘ for example ‘ This is an English only zoon !’. Others point at the student and say ‘Speak 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English !’. Still others create a fund in which students give a coin towards a class party each time they speak in their native language. If students are not motivated  </a:t>
            </a:r>
            <a:endParaRPr lang="en-US" sz="1100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to use English, we need to negotiate with them why it is important to use English in the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classroom . </a:t>
            </a:r>
            <a:endParaRPr lang="ar-IQ" dirty="0">
              <a:solidFill>
                <a:srgbClr val="000000"/>
              </a:solidFill>
              <a:latin typeface="Times New Roman"/>
              <a:ea typeface="Calibri"/>
              <a:cs typeface="Arial"/>
            </a:endParaRPr>
          </a:p>
          <a:p>
            <a:pPr lv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مشكلة كيفية جعل الطلاب يتحدثون الانجليزية في الصف؟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المدرسون حاولوا تجربة العديد من الاشياء. البعض وضع اشارات تقول مثلا « هذه منطقة الانجليزية فقط !» البعض الاخر يشير للطالب ويقول «تحدث بالإنجليزية !» ومازال البعض ينشئ صندوقا معدنيا لحفلات المدرسة حيث يمنح </a:t>
            </a: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فيه الطالب عملة معدنية في كل مرة يتحدث فيها بلغته الام . الطلاب الذين ليسوا متحمسين لاستخدام اللغة الانجليزية </a:t>
            </a: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في الصف يجب التشاور معهم وافهامهم اهمية استعمال اللغة الانجليزية في الصف .</a:t>
            </a:r>
            <a:r>
              <a:rPr lang="ar-IQ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47664" y="1779662"/>
            <a:ext cx="7524328" cy="884466"/>
          </a:xfrm>
        </p:spPr>
        <p:txBody>
          <a:bodyPr/>
          <a:lstStyle/>
          <a:p>
            <a:pPr algn="ctr"/>
            <a:r>
              <a:rPr lang="en-US" dirty="0"/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19611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75606"/>
            <a:ext cx="8496944" cy="460648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Q/ what are positive and negative points of student working in groups?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en-US" sz="10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-positive: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a great number of inexperienced EFL/ESL teachers can point out , while working on task in small groups, students will sometimes have their own discussions on matters not related at all to the task. Personally, l have no problems with this  especially if their discussion are in English and they come back to the task and are able to complete it .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-Negative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However students will sometimes use their native language  during group or pair work, sometimes to work through the task and sometimes to talk about something else.</a:t>
            </a: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Keeping students on task</a:t>
            </a: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434" y="195486"/>
            <a:ext cx="9144000" cy="884466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Q//what are the things that teacher can do to keep student on task?</a:t>
            </a:r>
            <a:br>
              <a: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395536" y="1563638"/>
            <a:ext cx="8496944" cy="316835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1-The  instructions themselves can be important and clear.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Setting a reasonable time limit.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3-Rrequire an oral or written report as a part of the task (Feedback) 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4-The teacher needs to stay out of the way, letting the students work on the task .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ar-IQ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(page 89)</a:t>
            </a: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Arial"/>
              </a:rPr>
              <a:t>- ما هي الأشياء التي يمكن للمعلم القيام بها للحفاظ على مهمة الطالب؟</a:t>
            </a:r>
            <a:endParaRPr lang="en-US" sz="1000" dirty="0"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يمكن أن تكون التعليمات نفسها مهمة وواضحة.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-1</a:t>
            </a: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وضع جدول زمني محدد .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- 2</a:t>
            </a: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طلب تقرير شفهي أو مكتوب كجزء من المهمة (التغذية المرتدة) .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-</a:t>
            </a: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3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</a:t>
            </a:r>
            <a:endParaRPr lang="en-US" sz="10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algn="r"/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                                                                                             </a:t>
            </a: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.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4- يحتاج المعلم إلى </a:t>
            </a:r>
            <a:r>
              <a:rPr lang="ar-IQ" dirty="0" err="1">
                <a:solidFill>
                  <a:schemeClr val="tx1"/>
                </a:solidFill>
                <a:latin typeface="Calibri"/>
                <a:ea typeface="Calibri"/>
                <a:cs typeface="Arial"/>
              </a:rPr>
              <a:t>الابتعادعن</a:t>
            </a: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الطريق ، وترك الطلاب يعملون في المهمة  </a:t>
            </a:r>
            <a:r>
              <a:rPr lang="ar-IQ" dirty="0">
                <a:ea typeface="Calibri"/>
                <a:cs typeface="Calibri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8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267494"/>
            <a:ext cx="7524328" cy="884466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Q//How can teacher make language more comprehensible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?</a:t>
            </a:r>
            <a:br>
              <a:rPr lang="en-US" sz="2000" dirty="0">
                <a:latin typeface="Calibri"/>
                <a:ea typeface="Calibri"/>
                <a:cs typeface="Arial"/>
              </a:rPr>
            </a:b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979712" y="843558"/>
            <a:ext cx="6912768" cy="2995737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ambria Math"/>
                <a:ea typeface="Calibri"/>
                <a:cs typeface="Cambria Math"/>
              </a:rPr>
              <a:t>❶</a:t>
            </a:r>
            <a:r>
              <a:rPr lang="en-US" sz="1600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simplify speech.</a:t>
            </a:r>
            <a:endParaRPr lang="en-US" sz="16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libri"/>
                <a:cs typeface="Cambria Math"/>
              </a:rPr>
              <a:t>❷</a:t>
            </a:r>
            <a:r>
              <a:rPr lang="en-US" sz="1600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add mediums. </a:t>
            </a:r>
            <a:endParaRPr lang="en-US" sz="16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solidFill>
                  <a:schemeClr val="tx1"/>
                </a:solidFill>
                <a:latin typeface="Cambria Math"/>
                <a:ea typeface="Calibri"/>
                <a:cs typeface="Cambria Math"/>
              </a:rPr>
              <a:t>❸</a:t>
            </a:r>
            <a:r>
              <a:rPr lang="en-US" sz="1600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negotiate meaning</a:t>
            </a:r>
            <a:r>
              <a:rPr lang="ar-IQ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Arial"/>
              </a:rPr>
              <a:t>.</a:t>
            </a: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latin typeface="Calibri"/>
                <a:ea typeface="Calibri"/>
                <a:cs typeface="+mj-cs"/>
              </a:rPr>
              <a:t>س/كيف يجعل المدرس اللغة مفهومة؟</a:t>
            </a:r>
            <a:endParaRPr lang="en-US" b="1" dirty="0">
              <a:latin typeface="Calibri"/>
              <a:ea typeface="Calibri"/>
              <a:cs typeface="+mj-cs"/>
            </a:endParaRPr>
          </a:p>
          <a:p>
            <a:pPr marL="68580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يسهل الكلام .</a:t>
            </a:r>
            <a:r>
              <a:rPr lang="en-US" dirty="0">
                <a:latin typeface="Calibri"/>
                <a:ea typeface="Calibri"/>
                <a:cs typeface="Arial"/>
              </a:rPr>
              <a:t>❶</a:t>
            </a:r>
            <a:endParaRPr lang="en-US" sz="1000" dirty="0">
              <a:latin typeface="Calibri"/>
              <a:ea typeface="Calibri"/>
              <a:cs typeface="Arial"/>
            </a:endParaRPr>
          </a:p>
          <a:p>
            <a:pPr marL="68580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يضيف اداة</a:t>
            </a:r>
            <a:r>
              <a:rPr lang="ar-IQ" dirty="0">
                <a:latin typeface="Calibri"/>
                <a:ea typeface="Calibri"/>
                <a:cs typeface="Arial"/>
              </a:rPr>
              <a:t>. </a:t>
            </a:r>
            <a:r>
              <a:rPr lang="en-US" dirty="0">
                <a:latin typeface="Calibri"/>
                <a:ea typeface="Calibri"/>
                <a:cs typeface="Arial"/>
              </a:rPr>
              <a:t>❷</a:t>
            </a:r>
            <a:endParaRPr lang="en-US" sz="1000" dirty="0">
              <a:latin typeface="Calibri"/>
              <a:ea typeface="Calibri"/>
              <a:cs typeface="Arial"/>
            </a:endParaRPr>
          </a:p>
          <a:p>
            <a:pPr marL="68580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يتناقش بالمعنى .  </a:t>
            </a:r>
            <a:r>
              <a:rPr lang="en-US" dirty="0">
                <a:solidFill>
                  <a:schemeClr val="tx1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dirty="0">
                <a:latin typeface="Calibri"/>
                <a:ea typeface="Calibri"/>
                <a:cs typeface="Arial"/>
              </a:rPr>
              <a:t>❸ </a:t>
            </a:r>
            <a:endParaRPr lang="en-US" sz="1000" dirty="0">
              <a:latin typeface="Calibri"/>
              <a:ea typeface="Calibri"/>
              <a:cs typeface="Arial"/>
            </a:endParaRPr>
          </a:p>
          <a:p>
            <a:pPr lv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1-Simplify speech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1763688" y="1664245"/>
            <a:ext cx="7139136" cy="29957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we can use a kind of a ‘foreign talk’, a simplified style of speech . A foreign talk, as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sometimes used in classroom, includes, exaggerated pronunciation, and facial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Expressions ; slower speech rate; frequent use of pauses; gestures and sentence expansion;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completing students’ sentences for them.</a:t>
            </a:r>
            <a:endParaRPr lang="ar-IQ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أولاً يمكننا استخدام نوع من "الحديث الأجنبي" ، وهو أسلوب مبسط في الكلام. حيث يتم استخدامه في بعض الأحيان في الفصول الدراسية ، ويشمل النطق المبالغ فيه وتعبيرات الوجه ؛ نسق الكلام الأبطأ. الاستخدام المتكرر للتوقف المؤقت ؛ الإيماءات وتوسعة الجملة ؛ واستكمال جمل الطلاب .</a:t>
            </a:r>
            <a:endParaRPr lang="en-US" sz="1000" dirty="0">
              <a:latin typeface="Calibri"/>
              <a:ea typeface="Calibri"/>
              <a:cs typeface="Arial"/>
            </a:endParaRPr>
          </a:p>
          <a:p>
            <a:pPr algn="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0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79712" y="843558"/>
            <a:ext cx="6912768" cy="460648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Using mediums</a:t>
            </a:r>
            <a:endParaRPr lang="en-US" sz="1400" b="1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Mediums, including those that are linguistic aural (speech), linguistic visual (print),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nonlinguistic visual (pictures, objects, realia), nonlinguistic aural (bird chirps, the sound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of water flowing, the sound of the wind in the trees, etc.).</a:t>
            </a:r>
          </a:p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050" dirty="0">
              <a:latin typeface="Calibri"/>
              <a:ea typeface="Calibri"/>
              <a:cs typeface="Arial"/>
            </a:endParaRPr>
          </a:p>
          <a:p>
            <a:r>
              <a:rPr lang="ar-IQ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الوسائط ، بما في ذلك الوسائط السمعية (الكلام) ، والبصرية اللغوية (المطبوعة) ، والبصرية غير اللغوية (الموافقة 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r>
              <a:rPr lang="ar-IQ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المسبقة عن علم ، والأشياء ، والواقعية) ، والسمعية غير اللغوية (غرد الطيور ، صوت تدفق المياه ، صوت الريح </a:t>
            </a:r>
            <a:endParaRPr lang="en-US" dirty="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algn="r"/>
            <a:r>
              <a:rPr lang="ar-IQ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في الأشجار ، وما إلى ذلك)</a:t>
            </a:r>
            <a:r>
              <a:rPr lang="ar-IQ" sz="1800" dirty="0">
                <a:latin typeface="Calibri"/>
                <a:ea typeface="Calibri"/>
                <a:cs typeface="Arial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3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Negotiate meaning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Third we can make language comprehensible to student by negotiating meaning.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teacher can open up communication by asking questions that aim at clarification and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Confirmation. These types of questions are useful for negotiating meaning for both the 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 and the students. When the students work at clarifying and confirming meaning,</a:t>
            </a: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 can be comprehensible to them .</a:t>
            </a:r>
          </a:p>
          <a:p>
            <a:pPr algn="r"/>
            <a:r>
              <a:rPr lang="ar-IQ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ثالثا, نستطيع ان نجعل اللغة مفهومة للطلاب عندما نتناقش بالمعنى . المدرس يستطيع بدأ التواصل بسؤال الطلاب </a:t>
            </a:r>
          </a:p>
          <a:p>
            <a:pPr algn="r"/>
            <a:r>
              <a:rPr lang="ar-IQ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اسئلة تهدف الى التوضيح والتأكيد . هذا النوع من الاسئلة مفيدة لمناقشة المعنى للطلاب والمدرس معا . عندما يعمل</a:t>
            </a:r>
          </a:p>
          <a:p>
            <a:pPr algn="r"/>
            <a:r>
              <a:rPr lang="ar-IQ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الطلاب على توضيح وتأكيد المعنى , سوف تصبح اللغة مفهومة لهم 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66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79712" y="483518"/>
            <a:ext cx="6912768" cy="460648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problems do some EFL/ESL teachers have in managing </a:t>
            </a:r>
          </a:p>
          <a:p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classroom interaction?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1979712" y="1131590"/>
            <a:ext cx="6912768" cy="352839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The ‘ I never have enough time problem’</a:t>
            </a:r>
          </a:p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1-They said just leave all time constraints Into our Lesson plan this includes estimating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how much time it will take to do each step in an activity .</a:t>
            </a:r>
            <a:endParaRPr lang="en-US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2-Teachers also suggest That when setting up group work activity is simply telling each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group where to locate and save much time 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3</a:t>
            </a:r>
            <a:r>
              <a:rPr lang="ar-IQ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-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Teachers suggest we reflect on how much time it took to do different activities and the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steps in these activities</a:t>
            </a:r>
            <a:r>
              <a:rPr lang="ar-IQ" dirty="0">
                <a:solidFill>
                  <a:schemeClr val="tx1"/>
                </a:solidFill>
                <a:latin typeface="Times New Roman"/>
                <a:ea typeface="Calibri"/>
                <a:cs typeface="Arial"/>
              </a:rPr>
              <a:t>.</a:t>
            </a:r>
            <a:endParaRPr lang="en-US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6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2051720" y="1203598"/>
            <a:ext cx="6912768" cy="2995737"/>
          </a:xfrm>
        </p:spPr>
        <p:txBody>
          <a:bodyPr/>
          <a:lstStyle/>
          <a:p>
            <a:pPr algn="r"/>
            <a:endParaRPr lang="ar-IQ" b="1" dirty="0">
              <a:ea typeface="Calibri"/>
              <a:cs typeface="Times New Roman"/>
            </a:endParaRPr>
          </a:p>
          <a:p>
            <a:pPr algn="r"/>
            <a:r>
              <a:rPr lang="ar-IQ" b="1" dirty="0">
                <a:ea typeface="Calibri"/>
                <a:cs typeface="Times New Roman"/>
              </a:rPr>
              <a:t>كيف يمكنني حل مشكلة عدم وجود وقت كافي على الإطلاق؟</a:t>
            </a:r>
          </a:p>
          <a:p>
            <a:pPr algn="r"/>
            <a:endParaRPr lang="en-US" b="1" dirty="0">
              <a:ea typeface="Calibri"/>
              <a:cs typeface="Times New Roman"/>
            </a:endParaRPr>
          </a:p>
          <a:p>
            <a:pPr algn="r" rtl="1"/>
            <a:r>
              <a:rPr lang="ar-IQ" dirty="0"/>
              <a:t>1- قيل فقط اترك كل القيود الزمنية في خطة الدرس ، ويشمل ذلك تقدير مقدار الوقت الذي يستغرقه كل خطوة في </a:t>
            </a:r>
          </a:p>
          <a:p>
            <a:pPr algn="r" rtl="1"/>
            <a:r>
              <a:rPr lang="ar-IQ" dirty="0"/>
              <a:t>أي نشاط .</a:t>
            </a:r>
            <a:endParaRPr lang="en-US" dirty="0"/>
          </a:p>
          <a:p>
            <a:pPr algn="r"/>
            <a:r>
              <a:rPr lang="ar-IQ" dirty="0"/>
              <a:t>2- يشير المعلمون أيضًا إلى أنه عند إعداد نشاط العمل الجماعي ، يتم ببساطة إخبار كل مجموعة بمكان تحديد مكان وتوفير الكثير من الوقت . </a:t>
            </a:r>
          </a:p>
          <a:p>
            <a:pPr algn="r"/>
            <a:r>
              <a:rPr lang="ar-IQ" dirty="0"/>
              <a:t>3- يقترح المعلمون أننا نفكر في مقدار الوقت الذي استغرقته في القيام بأنشطة مختلفة والخطوات في هذه الأنشطة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0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1019</Words>
  <Application>Microsoft Office PowerPoint</Application>
  <PresentationFormat>On-screen Show (16:9)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맑은 고딕</vt:lpstr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 Keeping students on task</vt:lpstr>
      <vt:lpstr>Q//what are the things that teacher can do to keep student on task? </vt:lpstr>
      <vt:lpstr>Q//How can teacher make language more comprehensible?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Luck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Lenovo</cp:lastModifiedBy>
  <cp:revision>52</cp:revision>
  <dcterms:created xsi:type="dcterms:W3CDTF">2014-04-01T16:27:38Z</dcterms:created>
  <dcterms:modified xsi:type="dcterms:W3CDTF">2022-11-29T17:32:14Z</dcterms:modified>
</cp:coreProperties>
</file>